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7" r:id="rId4"/>
    <p:sldId id="259" r:id="rId5"/>
    <p:sldId id="256" r:id="rId6"/>
    <p:sldId id="271" r:id="rId7"/>
    <p:sldId id="264" r:id="rId8"/>
    <p:sldId id="262" r:id="rId9"/>
    <p:sldId id="263" r:id="rId10"/>
    <p:sldId id="272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F67-03C4-4AC1-98FC-A49F1597780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9605-E0A4-4FEC-8F6B-02E2ABD72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5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F67-03C4-4AC1-98FC-A49F1597780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9605-E0A4-4FEC-8F6B-02E2ABD72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0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F67-03C4-4AC1-98FC-A49F1597780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9605-E0A4-4FEC-8F6B-02E2ABD72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8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F67-03C4-4AC1-98FC-A49F1597780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9605-E0A4-4FEC-8F6B-02E2ABD72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10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F67-03C4-4AC1-98FC-A49F1597780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9605-E0A4-4FEC-8F6B-02E2ABD72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4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F67-03C4-4AC1-98FC-A49F1597780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9605-E0A4-4FEC-8F6B-02E2ABD72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F67-03C4-4AC1-98FC-A49F1597780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9605-E0A4-4FEC-8F6B-02E2ABD72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2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F67-03C4-4AC1-98FC-A49F1597780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9605-E0A4-4FEC-8F6B-02E2ABD72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18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F67-03C4-4AC1-98FC-A49F1597780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9605-E0A4-4FEC-8F6B-02E2ABD72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1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F67-03C4-4AC1-98FC-A49F1597780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9605-E0A4-4FEC-8F6B-02E2ABD72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1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F67-03C4-4AC1-98FC-A49F1597780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9605-E0A4-4FEC-8F6B-02E2ABD72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7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4AF67-03C4-4AC1-98FC-A49F15977801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D9605-E0A4-4FEC-8F6B-02E2ABD72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3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046829"/>
              </p:ext>
            </p:extLst>
          </p:nvPr>
        </p:nvGraphicFramePr>
        <p:xfrm>
          <a:off x="-1" y="0"/>
          <a:ext cx="1210376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3" imgW="16202880" imgH="9244440" progId="">
                  <p:embed/>
                </p:oleObj>
              </mc:Choice>
              <mc:Fallback>
                <p:oleObj r:id="rId3" imgW="16202880" imgH="9244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0"/>
                        <a:ext cx="1210376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6368" y="2103437"/>
            <a:ext cx="9677400" cy="1325563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Использование возможностей информационно-коммуникационной платформы </a:t>
            </a:r>
            <a:r>
              <a:rPr lang="ru-RU" b="1" i="1" dirty="0" err="1">
                <a:solidFill>
                  <a:schemeClr val="bg1"/>
                </a:solidFill>
              </a:rPr>
              <a:t>Сферум</a:t>
            </a:r>
            <a:r>
              <a:rPr lang="ru-RU" b="1" i="1" dirty="0">
                <a:solidFill>
                  <a:schemeClr val="bg1"/>
                </a:solidFill>
              </a:rPr>
              <a:t> для организации цифрового пространства гимназии.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9808" y="4208998"/>
            <a:ext cx="4488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Косяченко Ирина Федоровна </a:t>
            </a:r>
          </a:p>
          <a:p>
            <a:r>
              <a:rPr lang="ru-RU" sz="2000" dirty="0">
                <a:solidFill>
                  <a:schemeClr val="bg1"/>
                </a:solidFill>
              </a:rPr>
              <a:t>у</a:t>
            </a:r>
            <a:r>
              <a:rPr lang="ru-RU" sz="2000" dirty="0" smtClean="0">
                <a:solidFill>
                  <a:schemeClr val="bg1"/>
                </a:solidFill>
              </a:rPr>
              <a:t>читель физики и информатики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МОУ </a:t>
            </a:r>
            <a:r>
              <a:rPr lang="ru-RU" sz="2000" dirty="0">
                <a:solidFill>
                  <a:schemeClr val="bg1"/>
                </a:solidFill>
              </a:rPr>
              <a:t>«</a:t>
            </a:r>
            <a:r>
              <a:rPr lang="ru-RU" sz="2000" dirty="0" err="1">
                <a:solidFill>
                  <a:schemeClr val="bg1"/>
                </a:solidFill>
              </a:rPr>
              <a:t>Микулинская</a:t>
            </a:r>
            <a:r>
              <a:rPr lang="ru-RU" sz="2000" dirty="0">
                <a:solidFill>
                  <a:schemeClr val="bg1"/>
                </a:solidFill>
              </a:rPr>
              <a:t> гимназия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г</a:t>
            </a:r>
            <a:r>
              <a:rPr lang="ru-RU" sz="2000" dirty="0" err="1" smtClean="0">
                <a:solidFill>
                  <a:schemeClr val="bg1"/>
                </a:solidFill>
              </a:rPr>
              <a:t>.о.Лотошино</a:t>
            </a:r>
            <a:r>
              <a:rPr lang="ru-RU" sz="2000" dirty="0" smtClean="0">
                <a:solidFill>
                  <a:schemeClr val="bg1"/>
                </a:solidFill>
              </a:rPr>
              <a:t> Московской обл.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562" y="0"/>
            <a:ext cx="13486066" cy="6858000"/>
          </a:xfrm>
        </p:spPr>
      </p:pic>
    </p:spTree>
    <p:extLst>
      <p:ext uri="{BB962C8B-B14F-4D97-AF65-F5344CB8AC3E}">
        <p14:creationId xmlns:p14="http://schemas.microsoft.com/office/powerpoint/2010/main" val="14622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145" y="33338"/>
            <a:ext cx="12632073" cy="6624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87"/>
          <a:stretch/>
        </p:blipFill>
        <p:spPr>
          <a:xfrm>
            <a:off x="-108284" y="-1"/>
            <a:ext cx="12432632" cy="68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329473"/>
              </p:ext>
            </p:extLst>
          </p:nvPr>
        </p:nvGraphicFramePr>
        <p:xfrm>
          <a:off x="0" y="0"/>
          <a:ext cx="12192000" cy="695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r:id="rId3" imgW="16202880" imgH="9244440" progId="">
                  <p:embed/>
                </p:oleObj>
              </mc:Choice>
              <mc:Fallback>
                <p:oleObj r:id="rId3" imgW="16202880" imgH="9244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955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978" y="383381"/>
            <a:ext cx="10082464" cy="1325563"/>
          </a:xfrm>
        </p:spPr>
        <p:txBody>
          <a:bodyPr>
            <a:normAutofit fontScale="90000"/>
          </a:bodyPr>
          <a:lstStyle/>
          <a:p>
            <a:r>
              <a:rPr lang="ru-RU" sz="2900" b="1" dirty="0">
                <a:latin typeface="+mn-lt"/>
              </a:rPr>
              <a:t>Цели проекта: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>
                <a:latin typeface="+mn-lt"/>
              </a:rPr>
              <a:t>-</a:t>
            </a:r>
            <a:r>
              <a:rPr lang="ru-RU" sz="2000" b="1" dirty="0" smtClean="0"/>
              <a:t> </a:t>
            </a:r>
            <a:r>
              <a:rPr lang="ru-RU" sz="2700" dirty="0" smtClean="0">
                <a:latin typeface="+mn-lt"/>
              </a:rPr>
              <a:t>формирование и развитие цифровой инфраструктуры и цифровой экосистемы образования в МОУ «</a:t>
            </a:r>
            <a:r>
              <a:rPr lang="ru-RU" sz="2700" dirty="0" err="1" smtClean="0">
                <a:latin typeface="+mn-lt"/>
              </a:rPr>
              <a:t>Микулинская</a:t>
            </a:r>
            <a:r>
              <a:rPr lang="ru-RU" sz="2700" dirty="0" smtClean="0">
                <a:latin typeface="+mn-lt"/>
              </a:rPr>
              <a:t> гимназия»;</a:t>
            </a:r>
            <a:br>
              <a:rPr lang="ru-RU" sz="2700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>- </a:t>
            </a:r>
            <a:r>
              <a:rPr lang="ru-RU" sz="2700" dirty="0" smtClean="0">
                <a:latin typeface="+mn-lt"/>
              </a:rPr>
              <a:t>увеличение возможностей для личностной самореализации обучающихся. </a:t>
            </a:r>
            <a:br>
              <a:rPr lang="ru-RU" sz="2700" dirty="0" smtClean="0">
                <a:latin typeface="+mn-lt"/>
              </a:rPr>
            </a:br>
            <a:endParaRPr lang="ru-RU" sz="27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5897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/>
              <a:t>Задачи:</a:t>
            </a:r>
          </a:p>
          <a:p>
            <a:pPr lvl="0"/>
            <a:r>
              <a:rPr lang="ru-RU" dirty="0"/>
              <a:t>создать коммуникационную площадку для обмена информацией и опытом между участниками проекта;</a:t>
            </a:r>
          </a:p>
          <a:p>
            <a:pPr lvl="0"/>
            <a:r>
              <a:rPr lang="ru-RU" dirty="0"/>
              <a:t>поддерживать систематическую совместную работу обучающихся и педагогов; </a:t>
            </a:r>
          </a:p>
          <a:p>
            <a:pPr lvl="0"/>
            <a:r>
              <a:rPr lang="ru-RU" dirty="0"/>
              <a:t>предоставить всем участникам учебного процесса доступ к необходимым (обязательным и дополнительным) учебным и контрольным материалам; </a:t>
            </a:r>
          </a:p>
          <a:p>
            <a:pPr lvl="0"/>
            <a:r>
              <a:rPr lang="ru-RU" dirty="0"/>
              <a:t>помочь всем заинтересованным лицам (родителям, администрации образовательной организации, привлекаемым экспертам, проверяющим и др.) отслеживать ход образовательного процесса; </a:t>
            </a:r>
          </a:p>
          <a:p>
            <a:pPr lvl="0"/>
            <a:r>
              <a:rPr lang="ru-RU" dirty="0"/>
              <a:t>способствовать непрерывному профессиональному развитию педагогов и их постоянному взаимодействию.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1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122787"/>
              </p:ext>
            </p:extLst>
          </p:nvPr>
        </p:nvGraphicFramePr>
        <p:xfrm>
          <a:off x="-11077" y="-49611"/>
          <a:ext cx="12241726" cy="69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r:id="rId3" imgW="16202880" imgH="9244440" progId="">
                  <p:embed/>
                </p:oleObj>
              </mc:Choice>
              <mc:Fallback>
                <p:oleObj r:id="rId3" imgW="16202880" imgH="9244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1077" y="-49611"/>
                        <a:ext cx="12241726" cy="69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11633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Возможности </a:t>
            </a:r>
            <a:r>
              <a:rPr lang="ru-RU" b="1" dirty="0" err="1" smtClean="0"/>
              <a:t>Сферум</a:t>
            </a:r>
            <a:r>
              <a:rPr lang="ru-RU" b="1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800" b="1" dirty="0" smtClean="0">
                <a:latin typeface="+mn-lt"/>
              </a:rPr>
              <a:t>Информационное</a:t>
            </a:r>
            <a:r>
              <a:rPr lang="ru-RU" sz="2800" b="1" dirty="0" smtClean="0">
                <a:effectLst/>
                <a:latin typeface="+mn-lt"/>
                <a:ea typeface="Calibri" panose="020F0502020204030204" pitchFamily="34" charset="0"/>
              </a:rPr>
              <a:t> сопровождение работы гимназии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19401"/>
            <a:ext cx="10515600" cy="46696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2400" dirty="0" smtClean="0"/>
              <a:t>1. </a:t>
            </a:r>
            <a:r>
              <a:rPr lang="ru-RU" sz="2400" b="1" dirty="0" smtClean="0"/>
              <a:t>Публичные чаты</a:t>
            </a:r>
            <a:r>
              <a:rPr lang="ru-RU" sz="2400" dirty="0" smtClean="0"/>
              <a:t> </a:t>
            </a:r>
          </a:p>
          <a:p>
            <a:pPr marL="800100" lvl="0" indent="-266700">
              <a:lnSpc>
                <a:spcPct val="100000"/>
              </a:lnSpc>
              <a:spcBef>
                <a:spcPts val="300"/>
              </a:spcBef>
            </a:pPr>
            <a:r>
              <a:rPr lang="ru-RU" sz="2400" dirty="0" smtClean="0"/>
              <a:t>доносят информацию адресно; </a:t>
            </a:r>
          </a:p>
          <a:p>
            <a:pPr marL="800100" lvl="0" indent="-266700">
              <a:lnSpc>
                <a:spcPct val="100000"/>
              </a:lnSpc>
              <a:spcBef>
                <a:spcPts val="300"/>
              </a:spcBef>
            </a:pPr>
            <a:r>
              <a:rPr lang="ru-RU" sz="2400" dirty="0" smtClean="0"/>
              <a:t>позволяют организовать онлайн опросы или голосования </a:t>
            </a:r>
          </a:p>
          <a:p>
            <a:pPr marL="361950" lvl="0" indent="-361950"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2400" b="1" dirty="0"/>
              <a:t>2</a:t>
            </a:r>
            <a:r>
              <a:rPr lang="ru-RU" sz="2400" b="1" dirty="0" smtClean="0"/>
              <a:t>. Мессенджер</a:t>
            </a:r>
            <a:r>
              <a:rPr lang="ru-RU" sz="2400" dirty="0" smtClean="0"/>
              <a:t> </a:t>
            </a:r>
          </a:p>
          <a:p>
            <a:pPr marL="800100" indent="-266700">
              <a:lnSpc>
                <a:spcPct val="100000"/>
              </a:lnSpc>
              <a:spcBef>
                <a:spcPts val="300"/>
              </a:spcBef>
            </a:pPr>
            <a:r>
              <a:rPr lang="ru-RU" sz="2400" dirty="0"/>
              <a:t>способствует общению пользователей </a:t>
            </a:r>
            <a:r>
              <a:rPr lang="ru-RU" sz="2400" dirty="0" err="1"/>
              <a:t>Сферум</a:t>
            </a:r>
            <a:r>
              <a:rPr lang="ru-RU" sz="2400" dirty="0"/>
              <a:t> в формате  «1 к 1» или  «все </a:t>
            </a:r>
            <a:r>
              <a:rPr lang="ru-RU" sz="2400" dirty="0" err="1"/>
              <a:t>cо</a:t>
            </a:r>
            <a:r>
              <a:rPr lang="ru-RU" sz="2400" dirty="0"/>
              <a:t> всеми».</a:t>
            </a:r>
          </a:p>
          <a:p>
            <a:pPr marL="800100" indent="-266700">
              <a:lnSpc>
                <a:spcPct val="100000"/>
              </a:lnSpc>
              <a:spcBef>
                <a:spcPts val="300"/>
              </a:spcBef>
            </a:pPr>
            <a:r>
              <a:rPr lang="ru-RU" sz="2400" dirty="0"/>
              <a:t>осуществляет </a:t>
            </a:r>
            <a:r>
              <a:rPr lang="ru-RU" sz="2400" dirty="0" smtClean="0"/>
              <a:t>обратную связь с родителями и администрацией. </a:t>
            </a:r>
          </a:p>
          <a:p>
            <a:pPr marL="361950" indent="-361950"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2400" b="1" dirty="0"/>
              <a:t>3</a:t>
            </a:r>
            <a:r>
              <a:rPr lang="ru-RU" sz="2400" b="1" dirty="0" smtClean="0"/>
              <a:t>. Онлайн звонки. </a:t>
            </a:r>
            <a:r>
              <a:rPr lang="ru-RU" sz="2400" dirty="0" smtClean="0"/>
              <a:t>Проведение методических совещаний,  родительских собраний, уроков, внеклассных мероприятий в онлайн или гибридном режиме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ru-RU" sz="2400" dirty="0" smtClean="0"/>
          </a:p>
          <a:p>
            <a:pPr marL="628650" indent="0">
              <a:lnSpc>
                <a:spcPct val="100000"/>
              </a:lnSpc>
              <a:spcBef>
                <a:spcPts val="300"/>
              </a:spcBef>
            </a:pPr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8844" y="2369353"/>
            <a:ext cx="664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Организация онлайн общения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550" y="1098242"/>
            <a:ext cx="6662786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 smtClean="0"/>
              <a:t>1. Публикация расписания занятий</a:t>
            </a:r>
            <a:r>
              <a:rPr lang="ru-RU" sz="2400" dirty="0" smtClean="0"/>
              <a:t> для классов</a:t>
            </a:r>
            <a:r>
              <a:rPr lang="ru-RU" sz="2400" b="1" dirty="0" smtClean="0"/>
              <a:t>. </a:t>
            </a:r>
          </a:p>
          <a:p>
            <a:pPr>
              <a:spcBef>
                <a:spcPts val="300"/>
              </a:spcBef>
            </a:pPr>
            <a:r>
              <a:rPr lang="ru-RU" sz="2400" b="1" dirty="0" smtClean="0"/>
              <a:t>2.</a:t>
            </a:r>
            <a:r>
              <a:rPr lang="ru-RU" sz="2400" b="1" dirty="0"/>
              <a:t> </a:t>
            </a:r>
            <a:r>
              <a:rPr lang="ru-RU" sz="2400" b="1" dirty="0" smtClean="0"/>
              <a:t>Общешкольный новостной канал</a:t>
            </a:r>
          </a:p>
          <a:p>
            <a:pPr>
              <a:spcBef>
                <a:spcPts val="300"/>
              </a:spcBef>
            </a:pPr>
            <a:r>
              <a:rPr lang="ru-RU" sz="2400" b="1" dirty="0" smtClean="0"/>
              <a:t>3. Трансляция мероприятий</a:t>
            </a:r>
            <a:r>
              <a:rPr lang="ru-RU" sz="2400" dirty="0" smtClean="0"/>
              <a:t> 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9290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630867"/>
              </p:ext>
            </p:extLst>
          </p:nvPr>
        </p:nvGraphicFramePr>
        <p:xfrm>
          <a:off x="0" y="0"/>
          <a:ext cx="12192000" cy="695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r:id="rId3" imgW="16202880" imgH="9244440" progId="">
                  <p:embed/>
                </p:oleObj>
              </mc:Choice>
              <mc:Fallback>
                <p:oleObj r:id="rId3" imgW="16202880" imgH="9244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955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r="1640"/>
          <a:stretch/>
        </p:blipFill>
        <p:spPr>
          <a:xfrm>
            <a:off x="2074612" y="380608"/>
            <a:ext cx="8763294" cy="5810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3"/>
          <a:stretch/>
        </p:blipFill>
        <p:spPr>
          <a:xfrm>
            <a:off x="1579215" y="380608"/>
            <a:ext cx="9861547" cy="594399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4"/>
          <a:stretch/>
        </p:blipFill>
        <p:spPr>
          <a:xfrm>
            <a:off x="1478785" y="199915"/>
            <a:ext cx="9961978" cy="6755715"/>
          </a:xfrm>
        </p:spPr>
      </p:pic>
    </p:spTree>
    <p:extLst>
      <p:ext uri="{BB962C8B-B14F-4D97-AF65-F5344CB8AC3E}">
        <p14:creationId xmlns:p14="http://schemas.microsoft.com/office/powerpoint/2010/main" val="415399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79656" y="19050"/>
            <a:ext cx="1351807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869" t="17391" b="12464"/>
          <a:stretch/>
        </p:blipFill>
        <p:spPr>
          <a:xfrm>
            <a:off x="5457825" y="19050"/>
            <a:ext cx="9190772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" y="3554"/>
            <a:ext cx="12204722" cy="6861806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" y="3554"/>
            <a:ext cx="12204722" cy="6854446"/>
          </a:xfrm>
        </p:spPr>
      </p:pic>
    </p:spTree>
    <p:extLst>
      <p:ext uri="{BB962C8B-B14F-4D97-AF65-F5344CB8AC3E}">
        <p14:creationId xmlns:p14="http://schemas.microsoft.com/office/powerpoint/2010/main" val="188150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"/>
            <a:ext cx="12625137" cy="65151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905000" y="5479257"/>
            <a:ext cx="933450" cy="93345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rgbClr val="FFFF00"/>
                </a:solidFill>
              </a:ln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 flipH="1">
            <a:off x="8439150" y="2686050"/>
            <a:ext cx="2133600" cy="3048000"/>
          </a:xfrm>
          <a:prstGeom prst="wedgeRectCallout">
            <a:avLst>
              <a:gd name="adj1" fmla="val -36905"/>
              <a:gd name="adj2" fmla="val 55625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211122"/>
              </p:ext>
            </p:extLst>
          </p:nvPr>
        </p:nvGraphicFramePr>
        <p:xfrm>
          <a:off x="0" y="365125"/>
          <a:ext cx="12192000" cy="623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3" imgW="17345880" imgH="8876160" progId="">
                  <p:embed/>
                </p:oleObj>
              </mc:Choice>
              <mc:Fallback>
                <p:oleObj r:id="rId3" imgW="17345880" imgH="8876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65125"/>
                        <a:ext cx="12192000" cy="623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05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017110"/>
              </p:ext>
            </p:extLst>
          </p:nvPr>
        </p:nvGraphicFramePr>
        <p:xfrm>
          <a:off x="23610" y="-1"/>
          <a:ext cx="13307379" cy="6844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3" imgW="17345880" imgH="8749080" progId="">
                  <p:embed/>
                </p:oleObj>
              </mc:Choice>
              <mc:Fallback>
                <p:oleObj r:id="rId3" imgW="17345880" imgH="8749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10" y="-1"/>
                        <a:ext cx="13307379" cy="6844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4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8233</TotalTime>
  <Words>147</Words>
  <Application>Microsoft Office PowerPoint</Application>
  <PresentationFormat>Широкоэкранный</PresentationFormat>
  <Paragraphs>24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Использование возможностей информационно-коммуникационной платформы Сферум для организации цифрового пространства гимназии. </vt:lpstr>
      <vt:lpstr>Цели проекта:  - формирование и развитие цифровой инфраструктуры и цифровой экосистемы образования в МОУ «Микулинская гимназия»; - увеличение возможностей для личностной самореализации обучающихся.  </vt:lpstr>
      <vt:lpstr>Возможности Сферум  Информационное сопровождение работы гимназии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47</cp:revision>
  <dcterms:created xsi:type="dcterms:W3CDTF">2023-11-16T20:59:12Z</dcterms:created>
  <dcterms:modified xsi:type="dcterms:W3CDTF">2023-11-22T14:27:25Z</dcterms:modified>
</cp:coreProperties>
</file>